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5" r:id="rId2"/>
    <p:sldId id="259" r:id="rId3"/>
    <p:sldId id="280" r:id="rId4"/>
    <p:sldId id="284" r:id="rId5"/>
    <p:sldId id="282" r:id="rId6"/>
    <p:sldId id="281" r:id="rId7"/>
    <p:sldId id="278" r:id="rId8"/>
    <p:sldId id="283" r:id="rId9"/>
    <p:sldId id="260" r:id="rId10"/>
    <p:sldId id="261" r:id="rId11"/>
    <p:sldId id="269" r:id="rId12"/>
    <p:sldId id="270" r:id="rId13"/>
    <p:sldId id="271" r:id="rId14"/>
    <p:sldId id="272" r:id="rId15"/>
    <p:sldId id="273" r:id="rId16"/>
    <p:sldId id="263" r:id="rId17"/>
    <p:sldId id="264" r:id="rId18"/>
    <p:sldId id="265" r:id="rId19"/>
    <p:sldId id="262" r:id="rId20"/>
    <p:sldId id="266" r:id="rId21"/>
    <p:sldId id="267" r:id="rId22"/>
    <p:sldId id="268" r:id="rId23"/>
    <p:sldId id="279" r:id="rId24"/>
    <p:sldId id="276" r:id="rId25"/>
    <p:sldId id="277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46DE0-52F4-4CBD-9C03-CA5FA9CB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7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EFE286-616F-4E21-AE6F-67254B0DA874}" type="datetimeFigureOut">
              <a:rPr lang="en-US" smtClean="0"/>
              <a:t>7/18/2011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m/tm6-a3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5486400"/>
            <a:ext cx="7543800" cy="914400"/>
          </a:xfrm>
        </p:spPr>
        <p:txBody>
          <a:bodyPr/>
          <a:lstStyle/>
          <a:p>
            <a:r>
              <a:rPr lang="en-US" sz="2800" dirty="0" smtClean="0"/>
              <a:t>Soil Water Balance Model - July 18, 2011</a:t>
            </a:r>
            <a:br>
              <a:rPr lang="en-US" sz="2800" dirty="0" smtClean="0"/>
            </a:br>
            <a:r>
              <a:rPr lang="en-US" sz="2800" dirty="0" smtClean="0"/>
              <a:t>Steve </a:t>
            </a:r>
            <a:r>
              <a:rPr lang="en-US" sz="2800" dirty="0" err="1" smtClean="0"/>
              <a:t>Westenbroek</a:t>
            </a:r>
            <a:r>
              <a:rPr lang="en-US" sz="2800" dirty="0" smtClean="0"/>
              <a:t> – Middleton, WI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582025"/>
            <a:ext cx="22140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Courier New" pitchFamily="49" charset="0"/>
                <a:cs typeface="Courier New" pitchFamily="49" charset="0"/>
              </a:rPr>
              <a:t>swb</a:t>
            </a:r>
            <a:endParaRPr lang="en-US" sz="8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6375"/>
            <a:ext cx="8458200" cy="649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000" dirty="0"/>
              <a:t>Land cover as interpreted from survey records ~ 1820’s through 1850’s</a:t>
            </a:r>
          </a:p>
        </p:txBody>
      </p:sp>
      <p:pic>
        <p:nvPicPr>
          <p:cNvPr id="2064" name="Picture 16" descr="Lake MI GW Model Grid - LAND USE - PRE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6225" y="533400"/>
            <a:ext cx="5667375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66" name="Picture 18" descr="Lake MI GW Model Grid - LAND USE - PREDEVELOP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7" r="38217"/>
          <a:stretch>
            <a:fillRect/>
          </a:stretch>
        </p:blipFill>
        <p:spPr bwMode="auto">
          <a:xfrm>
            <a:off x="5105400" y="4149725"/>
            <a:ext cx="3886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5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772400" cy="326136"/>
          </a:xfrm>
        </p:spPr>
        <p:txBody>
          <a:bodyPr/>
          <a:lstStyle/>
          <a:p>
            <a:r>
              <a:rPr lang="en-US" sz="2000" dirty="0"/>
              <a:t>Land cover – National Land Cover Dataset (1992)</a:t>
            </a:r>
          </a:p>
        </p:txBody>
      </p:sp>
      <p:pic>
        <p:nvPicPr>
          <p:cNvPr id="24582" name="Picture 6" descr="Lake MI GW Model Grid - LAND USE - 1992 NLC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7813" y="533400"/>
            <a:ext cx="5665787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4" name="Picture 8" descr="Lake MI GW Model Grid - LAND USE - 1992 NL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8" r="37691"/>
          <a:stretch>
            <a:fillRect/>
          </a:stretch>
        </p:blipFill>
        <p:spPr bwMode="auto">
          <a:xfrm>
            <a:off x="5151438" y="4178300"/>
            <a:ext cx="38401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Mean Annual Recharge: 1900-2000</a:t>
            </a:r>
          </a:p>
        </p:txBody>
      </p:sp>
      <p:pic>
        <p:nvPicPr>
          <p:cNvPr id="2356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8686800" cy="5346700"/>
          </a:xfrm>
          <a:solidFill>
            <a:schemeClr val="tx1"/>
          </a:solidFill>
          <a:ln/>
        </p:spPr>
      </p:pic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8600" y="5638800"/>
            <a:ext cx="81149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/>
              <a:t>“MEAN RECHARGE”: </a:t>
            </a:r>
            <a:r>
              <a:rPr lang="en-US" sz="1200" dirty="0" err="1"/>
              <a:t>landuse</a:t>
            </a:r>
            <a:r>
              <a:rPr lang="en-US" sz="1200" dirty="0"/>
              <a:t> = 1992 National Land Cover Dataset</a:t>
            </a:r>
          </a:p>
          <a:p>
            <a:r>
              <a:rPr lang="en-US" sz="1200" b="1" dirty="0"/>
              <a:t>“PREDEV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 = composite vegetative land cover from surveyor’s records – ~1835 - ~1870</a:t>
            </a:r>
          </a:p>
          <a:p>
            <a:r>
              <a:rPr lang="en-US" sz="1200" b="1" dirty="0"/>
              <a:t>“URBAN CN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= 1992 NLCD; CN for high-density and low-density urban set to 92 and 86, </a:t>
            </a:r>
          </a:p>
          <a:p>
            <a:r>
              <a:rPr lang="en-US" sz="1200" dirty="0"/>
              <a:t>   regardless of soil type, on theory that urbanized areas have disturbed, compacted soils that little resemble their</a:t>
            </a:r>
          </a:p>
          <a:p>
            <a:r>
              <a:rPr lang="en-US" sz="1200" dirty="0"/>
              <a:t>   underlying soil hydrologic groups. (Lim and others, 2006, “Effects of initial abstraction and urbanization on estimated runoff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using </a:t>
            </a:r>
            <a:r>
              <a:rPr lang="en-US" sz="1200" dirty="0"/>
              <a:t>curve number technology”, </a:t>
            </a:r>
            <a:r>
              <a:rPr lang="en-US" sz="1200" dirty="0" smtClean="0"/>
              <a:t>   </a:t>
            </a:r>
            <a:r>
              <a:rPr lang="en-US" sz="1200" dirty="0"/>
              <a:t>Journal of the American Water Resources Association, June, 2006.)</a:t>
            </a:r>
          </a:p>
        </p:txBody>
      </p:sp>
    </p:spTree>
    <p:extLst>
      <p:ext uri="{BB962C8B-B14F-4D97-AF65-F5344CB8AC3E}">
        <p14:creationId xmlns:p14="http://schemas.microsoft.com/office/powerpoint/2010/main" val="11961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2000"/>
              <a:t>Mean Annual Recharge: 1900-2000</a:t>
            </a:r>
          </a:p>
        </p:txBody>
      </p:sp>
      <p:pic>
        <p:nvPicPr>
          <p:cNvPr id="2058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719138"/>
            <a:ext cx="7848600" cy="2193925"/>
          </a:xfrm>
          <a:solidFill>
            <a:schemeClr val="tx1"/>
          </a:solidFill>
          <a:ln/>
        </p:spPr>
      </p:pic>
      <p:pic>
        <p:nvPicPr>
          <p:cNvPr id="206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/>
          <a:stretch>
            <a:fillRect/>
          </a:stretch>
        </p:blipFill>
        <p:spPr>
          <a:xfrm>
            <a:off x="685800" y="2776538"/>
            <a:ext cx="7848600" cy="4081462"/>
          </a:xfrm>
          <a:solidFill>
            <a:schemeClr val="tx1"/>
          </a:solidFill>
          <a:ln/>
        </p:spPr>
      </p:pic>
    </p:spTree>
    <p:extLst>
      <p:ext uri="{BB962C8B-B14F-4D97-AF65-F5344CB8AC3E}">
        <p14:creationId xmlns:p14="http://schemas.microsoft.com/office/powerpoint/2010/main" val="33117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01612"/>
            <a:ext cx="4419600" cy="331788"/>
          </a:xfrm>
        </p:spPr>
        <p:txBody>
          <a:bodyPr/>
          <a:lstStyle/>
          <a:p>
            <a:r>
              <a:rPr lang="en-US" sz="2000" dirty="0"/>
              <a:t>Mean Annual Recharge: </a:t>
            </a:r>
            <a:r>
              <a:rPr lang="en-US" sz="2000" dirty="0" smtClean="0"/>
              <a:t>1901-2000</a:t>
            </a:r>
            <a:endParaRPr lang="en-US" sz="2000" dirty="0"/>
          </a:p>
        </p:txBody>
      </p:sp>
      <p:pic>
        <p:nvPicPr>
          <p:cNvPr id="20488" name="Picture 8" descr="MEAN_RECHARGE1901_20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90" name="Picture 10" descr="MEAN_RECHARGE1901_20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260725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394325" y="1103313"/>
            <a:ext cx="17304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1992 Land Use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394325" y="4114800"/>
            <a:ext cx="31863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“Predevelopment” Land Use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622925" y="4605338"/>
            <a:ext cx="33211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7.34 </a:t>
            </a:r>
            <a:r>
              <a:rPr lang="en-US" sz="1600" b="1" dirty="0"/>
              <a:t>inches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5638800" y="1524000"/>
            <a:ext cx="33467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6.94 </a:t>
            </a:r>
            <a:r>
              <a:rPr lang="en-US" sz="1600" b="1" dirty="0"/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8642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487363"/>
          </a:xfrm>
        </p:spPr>
        <p:txBody>
          <a:bodyPr/>
          <a:lstStyle/>
          <a:p>
            <a:r>
              <a:rPr lang="en-US" sz="2400" smtClean="0"/>
              <a:t>Projected precipitation trends: Lake Michigan Basin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848600" cy="5740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058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2400" smtClean="0"/>
              <a:t>Projected recharge trends: Lake Michigan Basin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1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72400" cy="57848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101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en-US" sz="2400" smtClean="0"/>
              <a:t>Projected recharge trends: Lake Michigan Basin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828675"/>
            <a:ext cx="7929562" cy="58007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192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1027" r="2127" b="7660"/>
          <a:stretch>
            <a:fillRect/>
          </a:stretch>
        </p:blipFill>
        <p:spPr bwMode="auto">
          <a:xfrm>
            <a:off x="1143000" y="457200"/>
            <a:ext cx="7010400" cy="619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6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Soil Water Balance </a:t>
            </a:r>
            <a:r>
              <a:rPr lang="en-US" sz="4000" dirty="0" smtClean="0"/>
              <a:t>(</a:t>
            </a:r>
            <a:r>
              <a:rPr lang="en-US" dirty="0" err="1" smtClean="0"/>
              <a:t>swb</a:t>
            </a:r>
            <a:r>
              <a:rPr lang="en-US" sz="4000" dirty="0" smtClean="0"/>
              <a:t>)</a:t>
            </a:r>
            <a:endParaRPr lang="en-US" sz="4000" dirty="0" smtClean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grid-based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modified </a:t>
            </a:r>
            <a:r>
              <a:rPr lang="en-US" sz="2800" dirty="0" err="1" smtClean="0"/>
              <a:t>Thornthwaite</a:t>
            </a:r>
            <a:r>
              <a:rPr lang="en-US" sz="2800" dirty="0" smtClean="0"/>
              <a:t>-Mather approach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daily </a:t>
            </a:r>
            <a:r>
              <a:rPr lang="en-US" sz="2800" dirty="0" err="1" smtClean="0"/>
              <a:t>timestep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accounts for: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snow accumulation / melting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err="1" smtClean="0"/>
              <a:t>runon</a:t>
            </a:r>
            <a:r>
              <a:rPr lang="en-US" sz="1800" dirty="0" smtClean="0"/>
              <a:t> / runoff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interception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evapotranspiration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runoff from frozen ground 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42862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4876800" y="5911850"/>
            <a:ext cx="3575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/>
              <a:t/>
            </a:r>
            <a:br>
              <a:rPr lang="en-US"/>
            </a:br>
            <a:r>
              <a:rPr lang="en-US">
                <a:hlinkClick r:id="rId3"/>
              </a:rPr>
              <a:t>http://pubs.usgs.gov/tm/tm6-a31/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7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r>
              <a:rPr lang="en-US" sz="3600" smtClean="0"/>
              <a:t>Calibration of SWB snow parameters</a:t>
            </a:r>
          </a:p>
        </p:txBody>
      </p:sp>
      <p:pic>
        <p:nvPicPr>
          <p:cNvPr id="169988" name="Picture 4" descr="snow_0314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9" name="Picture 5" descr="snow_01102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85813"/>
            <a:ext cx="4343400" cy="27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 descr="snow_01232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1" name="Picture 7" descr="snow_02252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80645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3" name="Text Box 9"/>
          <p:cNvSpPr txBox="1">
            <a:spLocks noChangeArrowheads="1"/>
          </p:cNvSpPr>
          <p:nvPr/>
        </p:nvSpPr>
        <p:spPr bwMode="auto">
          <a:xfrm>
            <a:off x="286385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525780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731520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80645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286385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25780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731520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137160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10, 2000</a:t>
            </a: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88645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23, 2000</a:t>
            </a: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1371600" y="3733800"/>
            <a:ext cx="21145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February 25, 2000</a:t>
            </a:r>
          </a:p>
        </p:txBody>
      </p:sp>
      <p:sp>
        <p:nvSpPr>
          <p:cNvPr id="170003" name="Text Box 19"/>
          <p:cNvSpPr txBox="1">
            <a:spLocks noChangeArrowheads="1"/>
          </p:cNvSpPr>
          <p:nvPr/>
        </p:nvSpPr>
        <p:spPr bwMode="auto">
          <a:xfrm>
            <a:off x="5886450" y="3733800"/>
            <a:ext cx="18097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March 14, 2000</a:t>
            </a:r>
          </a:p>
        </p:txBody>
      </p:sp>
    </p:spTree>
    <p:extLst>
      <p:ext uri="{BB962C8B-B14F-4D97-AF65-F5344CB8AC3E}">
        <p14:creationId xmlns:p14="http://schemas.microsoft.com/office/powerpoint/2010/main" val="28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/>
          <a:lstStyle/>
          <a:p>
            <a:r>
              <a:rPr lang="en-US" sz="3600" smtClean="0"/>
              <a:t>Initial SWB-derived recharge</a:t>
            </a:r>
          </a:p>
        </p:txBody>
      </p:sp>
      <p:pic>
        <p:nvPicPr>
          <p:cNvPr id="171013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609600" y="601663"/>
            <a:ext cx="7772400" cy="592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1584325" y="6491288"/>
            <a:ext cx="4713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Mean annual recharge for the period 1989-2000</a:t>
            </a:r>
          </a:p>
        </p:txBody>
      </p:sp>
    </p:spTree>
    <p:extLst>
      <p:ext uri="{BB962C8B-B14F-4D97-AF65-F5344CB8AC3E}">
        <p14:creationId xmlns:p14="http://schemas.microsoft.com/office/powerpoint/2010/main" val="35174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2000" dirty="0" smtClean="0"/>
              <a:t>Initial SWB-derived recharge</a:t>
            </a:r>
          </a:p>
        </p:txBody>
      </p:sp>
      <p:pic>
        <p:nvPicPr>
          <p:cNvPr id="174083" name="Picture 3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152400" y="609600"/>
            <a:ext cx="5029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pic>
        <p:nvPicPr>
          <p:cNvPr id="174086" name="Picture 6" descr="SWB-Fish-Climate-FIG 1a - color - ASCE Pa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953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3733800" y="6248400"/>
            <a:ext cx="52926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Mean annual recharge for various periods, usually 1970-2000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0" y="1722437"/>
            <a:ext cx="3657600" cy="48736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000" dirty="0" smtClean="0"/>
              <a:t>USGS gage-derived recharge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Gebert</a:t>
            </a:r>
            <a:r>
              <a:rPr lang="en-US" sz="1600" dirty="0" smtClean="0"/>
              <a:t> and others, 2007)</a:t>
            </a:r>
          </a:p>
        </p:txBody>
      </p:sp>
    </p:spTree>
    <p:extLst>
      <p:ext uri="{BB962C8B-B14F-4D97-AF65-F5344CB8AC3E}">
        <p14:creationId xmlns:p14="http://schemas.microsoft.com/office/powerpoint/2010/main" val="3125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9481" y="381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3073" y="381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9481" y="3516868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3073" y="3505200"/>
            <a:ext cx="61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0489" r="4446" b="20160"/>
          <a:stretch/>
        </p:blipFill>
        <p:spPr bwMode="auto">
          <a:xfrm>
            <a:off x="577158" y="838200"/>
            <a:ext cx="3766242" cy="245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19613" r="4446" b="19941"/>
          <a:stretch/>
        </p:blipFill>
        <p:spPr bwMode="auto">
          <a:xfrm>
            <a:off x="4951377" y="792933"/>
            <a:ext cx="3775296" cy="249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3" r="4665" b="20160"/>
          <a:stretch/>
        </p:blipFill>
        <p:spPr bwMode="auto">
          <a:xfrm>
            <a:off x="581685" y="3980911"/>
            <a:ext cx="3757188" cy="2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2" r="4665" b="19941"/>
          <a:stretch/>
        </p:blipFill>
        <p:spPr bwMode="auto">
          <a:xfrm>
            <a:off x="4960431" y="3971858"/>
            <a:ext cx="3757188" cy="249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47700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Irrigated corn and soybeans shown in 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87680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7278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57531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5100" y="6029265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3261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1" y="0"/>
            <a:ext cx="8167759" cy="687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82880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dirty="0" err="1" smtClean="0"/>
              <a:t>Thornthwaite</a:t>
            </a:r>
            <a:r>
              <a:rPr lang="en-US" dirty="0" smtClean="0"/>
              <a:t>-Mather approach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8383" r="2432" b="40528"/>
          <a:stretch/>
        </p:blipFill>
        <p:spPr>
          <a:xfrm rot="10800000">
            <a:off x="838200" y="838200"/>
            <a:ext cx="7543798" cy="56909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68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dirty="0" err="1" smtClean="0"/>
              <a:t>Thornthwaite</a:t>
            </a:r>
            <a:r>
              <a:rPr lang="en-US" dirty="0" smtClean="0"/>
              <a:t>-Mather approach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9" t="8383" r="2432" b="40528"/>
          <a:stretch/>
        </p:blipFill>
        <p:spPr>
          <a:xfrm rot="10800000">
            <a:off x="838200" y="838200"/>
            <a:ext cx="7543798" cy="56909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600199" y="3066871"/>
            <a:ext cx="6553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“From a comparison of the seasonal march of precipitation with evapotranspiration, the magnitude of other related moisture parameters, the water surplus, water deficit, soil moisture storage, and water runoff may be determined.”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974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Soil </a:t>
            </a:r>
            <a:r>
              <a:rPr lang="en-US" sz="4000" dirty="0" smtClean="0"/>
              <a:t>Water Accounting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6294" y="6504159"/>
            <a:ext cx="45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Modified from: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1955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t="6732" r="-3196" b="60660"/>
          <a:stretch/>
        </p:blipFill>
        <p:spPr>
          <a:xfrm rot="60000">
            <a:off x="533400" y="914400"/>
            <a:ext cx="7391400" cy="554916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0943" y="1416527"/>
            <a:ext cx="4060479" cy="4441065"/>
            <a:chOff x="1090943" y="1416527"/>
            <a:chExt cx="4060479" cy="4441065"/>
          </a:xfrm>
        </p:grpSpPr>
        <p:sp>
          <p:nvSpPr>
            <p:cNvPr id="5" name="Freeform 4"/>
            <p:cNvSpPr/>
            <p:nvPr/>
          </p:nvSpPr>
          <p:spPr>
            <a:xfrm>
              <a:off x="2496368" y="2558076"/>
              <a:ext cx="1430503" cy="1750263"/>
            </a:xfrm>
            <a:custGeom>
              <a:avLst/>
              <a:gdLst>
                <a:gd name="connsiteX0" fmla="*/ 0 w 1430503"/>
                <a:gd name="connsiteY0" fmla="*/ 723666 h 1750263"/>
                <a:gd name="connsiteX1" fmla="*/ 185124 w 1430503"/>
                <a:gd name="connsiteY1" fmla="*/ 140245 h 1750263"/>
                <a:gd name="connsiteX2" fmla="*/ 252442 w 1430503"/>
                <a:gd name="connsiteY2" fmla="*/ 16830 h 1750263"/>
                <a:gd name="connsiteX3" fmla="*/ 297320 w 1430503"/>
                <a:gd name="connsiteY3" fmla="*/ 0 h 1750263"/>
                <a:gd name="connsiteX4" fmla="*/ 437566 w 1430503"/>
                <a:gd name="connsiteY4" fmla="*/ 5610 h 1750263"/>
                <a:gd name="connsiteX5" fmla="*/ 617080 w 1430503"/>
                <a:gd name="connsiteY5" fmla="*/ 39269 h 1750263"/>
                <a:gd name="connsiteX6" fmla="*/ 729276 w 1430503"/>
                <a:gd name="connsiteY6" fmla="*/ 173904 h 1750263"/>
                <a:gd name="connsiteX7" fmla="*/ 908790 w 1430503"/>
                <a:gd name="connsiteY7" fmla="*/ 437566 h 1750263"/>
                <a:gd name="connsiteX8" fmla="*/ 1060255 w 1430503"/>
                <a:gd name="connsiteY8" fmla="*/ 790984 h 1750263"/>
                <a:gd name="connsiteX9" fmla="*/ 1178061 w 1430503"/>
                <a:gd name="connsiteY9" fmla="*/ 1082695 h 1750263"/>
                <a:gd name="connsiteX10" fmla="*/ 1234160 w 1430503"/>
                <a:gd name="connsiteY10" fmla="*/ 1267818 h 1750263"/>
                <a:gd name="connsiteX11" fmla="*/ 1312697 w 1430503"/>
                <a:gd name="connsiteY11" fmla="*/ 1357576 h 1750263"/>
                <a:gd name="connsiteX12" fmla="*/ 1430503 w 1430503"/>
                <a:gd name="connsiteY12" fmla="*/ 1419284 h 1750263"/>
                <a:gd name="connsiteX13" fmla="*/ 1408064 w 1430503"/>
                <a:gd name="connsiteY13" fmla="*/ 1587578 h 1750263"/>
                <a:gd name="connsiteX14" fmla="*/ 1368795 w 1430503"/>
                <a:gd name="connsiteY14" fmla="*/ 1694164 h 1750263"/>
                <a:gd name="connsiteX15" fmla="*/ 1318307 w 1430503"/>
                <a:gd name="connsiteY15" fmla="*/ 1750263 h 1750263"/>
                <a:gd name="connsiteX16" fmla="*/ 1279038 w 1430503"/>
                <a:gd name="connsiteY16" fmla="*/ 1744653 h 1750263"/>
                <a:gd name="connsiteX17" fmla="*/ 1183671 w 1430503"/>
                <a:gd name="connsiteY17" fmla="*/ 1722214 h 1750263"/>
                <a:gd name="connsiteX18" fmla="*/ 1138793 w 1430503"/>
                <a:gd name="connsiteY18" fmla="*/ 1559529 h 1750263"/>
                <a:gd name="connsiteX19" fmla="*/ 1077085 w 1430503"/>
                <a:gd name="connsiteY19" fmla="*/ 1363185 h 1750263"/>
                <a:gd name="connsiteX20" fmla="*/ 1020987 w 1430503"/>
                <a:gd name="connsiteY20" fmla="*/ 1284648 h 1750263"/>
                <a:gd name="connsiteX21" fmla="*/ 948059 w 1430503"/>
                <a:gd name="connsiteY21" fmla="*/ 1239769 h 1750263"/>
                <a:gd name="connsiteX22" fmla="*/ 875131 w 1430503"/>
                <a:gd name="connsiteY22" fmla="*/ 1250989 h 1750263"/>
                <a:gd name="connsiteX23" fmla="*/ 785374 w 1430503"/>
                <a:gd name="connsiteY23" fmla="*/ 1307087 h 1750263"/>
                <a:gd name="connsiteX24" fmla="*/ 701227 w 1430503"/>
                <a:gd name="connsiteY24" fmla="*/ 1402454 h 1750263"/>
                <a:gd name="connsiteX25" fmla="*/ 645129 w 1430503"/>
                <a:gd name="connsiteY25" fmla="*/ 1458552 h 1750263"/>
                <a:gd name="connsiteX26" fmla="*/ 555372 w 1430503"/>
                <a:gd name="connsiteY26" fmla="*/ 1475382 h 1750263"/>
                <a:gd name="connsiteX27" fmla="*/ 415126 w 1430503"/>
                <a:gd name="connsiteY27" fmla="*/ 1458552 h 1750263"/>
                <a:gd name="connsiteX28" fmla="*/ 297320 w 1430503"/>
                <a:gd name="connsiteY28" fmla="*/ 1464162 h 1750263"/>
                <a:gd name="connsiteX29" fmla="*/ 218783 w 1430503"/>
                <a:gd name="connsiteY29" fmla="*/ 1374405 h 1750263"/>
                <a:gd name="connsiteX30" fmla="*/ 123416 w 1430503"/>
                <a:gd name="connsiteY30" fmla="*/ 1211720 h 1750263"/>
                <a:gd name="connsiteX31" fmla="*/ 67318 w 1430503"/>
                <a:gd name="connsiteY31" fmla="*/ 964888 h 1750263"/>
                <a:gd name="connsiteX32" fmla="*/ 0 w 1430503"/>
                <a:gd name="connsiteY32" fmla="*/ 723666 h 17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0503" h="1750263">
                  <a:moveTo>
                    <a:pt x="0" y="723666"/>
                  </a:moveTo>
                  <a:lnTo>
                    <a:pt x="185124" y="140245"/>
                  </a:lnTo>
                  <a:lnTo>
                    <a:pt x="252442" y="16830"/>
                  </a:lnTo>
                  <a:lnTo>
                    <a:pt x="297320" y="0"/>
                  </a:lnTo>
                  <a:lnTo>
                    <a:pt x="437566" y="5610"/>
                  </a:lnTo>
                  <a:lnTo>
                    <a:pt x="617080" y="39269"/>
                  </a:lnTo>
                  <a:lnTo>
                    <a:pt x="729276" y="173904"/>
                  </a:lnTo>
                  <a:lnTo>
                    <a:pt x="908790" y="437566"/>
                  </a:lnTo>
                  <a:lnTo>
                    <a:pt x="1060255" y="790984"/>
                  </a:lnTo>
                  <a:lnTo>
                    <a:pt x="1178061" y="1082695"/>
                  </a:lnTo>
                  <a:lnTo>
                    <a:pt x="1234160" y="1267818"/>
                  </a:lnTo>
                  <a:lnTo>
                    <a:pt x="1312697" y="1357576"/>
                  </a:lnTo>
                  <a:lnTo>
                    <a:pt x="1430503" y="1419284"/>
                  </a:lnTo>
                  <a:lnTo>
                    <a:pt x="1408064" y="1587578"/>
                  </a:lnTo>
                  <a:lnTo>
                    <a:pt x="1368795" y="1694164"/>
                  </a:lnTo>
                  <a:lnTo>
                    <a:pt x="1318307" y="1750263"/>
                  </a:lnTo>
                  <a:lnTo>
                    <a:pt x="1279038" y="1744653"/>
                  </a:lnTo>
                  <a:lnTo>
                    <a:pt x="1183671" y="1722214"/>
                  </a:lnTo>
                  <a:lnTo>
                    <a:pt x="1138793" y="1559529"/>
                  </a:lnTo>
                  <a:lnTo>
                    <a:pt x="1077085" y="1363185"/>
                  </a:lnTo>
                  <a:lnTo>
                    <a:pt x="1020987" y="1284648"/>
                  </a:lnTo>
                  <a:lnTo>
                    <a:pt x="948059" y="1239769"/>
                  </a:lnTo>
                  <a:lnTo>
                    <a:pt x="875131" y="1250989"/>
                  </a:lnTo>
                  <a:lnTo>
                    <a:pt x="785374" y="1307087"/>
                  </a:lnTo>
                  <a:lnTo>
                    <a:pt x="701227" y="1402454"/>
                  </a:lnTo>
                  <a:lnTo>
                    <a:pt x="645129" y="1458552"/>
                  </a:lnTo>
                  <a:lnTo>
                    <a:pt x="555372" y="1475382"/>
                  </a:lnTo>
                  <a:lnTo>
                    <a:pt x="415126" y="1458552"/>
                  </a:lnTo>
                  <a:lnTo>
                    <a:pt x="297320" y="1464162"/>
                  </a:lnTo>
                  <a:lnTo>
                    <a:pt x="218783" y="1374405"/>
                  </a:lnTo>
                  <a:lnTo>
                    <a:pt x="123416" y="1211720"/>
                  </a:lnTo>
                  <a:lnTo>
                    <a:pt x="67318" y="964888"/>
                  </a:lnTo>
                  <a:lnTo>
                    <a:pt x="0" y="723666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675299" y="2000816"/>
              <a:ext cx="1244851" cy="1973655"/>
            </a:xfrm>
            <a:custGeom>
              <a:avLst/>
              <a:gdLst>
                <a:gd name="connsiteX0" fmla="*/ 0 w 1244851"/>
                <a:gd name="connsiteY0" fmla="*/ 656376 h 1973655"/>
                <a:gd name="connsiteX1" fmla="*/ 104115 w 1244851"/>
                <a:gd name="connsiteY1" fmla="*/ 398352 h 1973655"/>
                <a:gd name="connsiteX2" fmla="*/ 185596 w 1244851"/>
                <a:gd name="connsiteY2" fmla="*/ 176542 h 1973655"/>
                <a:gd name="connsiteX3" fmla="*/ 276131 w 1244851"/>
                <a:gd name="connsiteY3" fmla="*/ 36214 h 1973655"/>
                <a:gd name="connsiteX4" fmla="*/ 389299 w 1244851"/>
                <a:gd name="connsiteY4" fmla="*/ 0 h 1973655"/>
                <a:gd name="connsiteX5" fmla="*/ 520574 w 1244851"/>
                <a:gd name="connsiteY5" fmla="*/ 27160 h 1973655"/>
                <a:gd name="connsiteX6" fmla="*/ 642796 w 1244851"/>
                <a:gd name="connsiteY6" fmla="*/ 113168 h 1973655"/>
                <a:gd name="connsiteX7" fmla="*/ 742384 w 1244851"/>
                <a:gd name="connsiteY7" fmla="*/ 316871 h 1973655"/>
                <a:gd name="connsiteX8" fmla="*/ 810285 w 1244851"/>
                <a:gd name="connsiteY8" fmla="*/ 547734 h 1973655"/>
                <a:gd name="connsiteX9" fmla="*/ 914400 w 1244851"/>
                <a:gd name="connsiteY9" fmla="*/ 823865 h 1973655"/>
                <a:gd name="connsiteX10" fmla="*/ 1000408 w 1244851"/>
                <a:gd name="connsiteY10" fmla="*/ 1122630 h 1973655"/>
                <a:gd name="connsiteX11" fmla="*/ 1104523 w 1244851"/>
                <a:gd name="connsiteY11" fmla="*/ 1471188 h 1973655"/>
                <a:gd name="connsiteX12" fmla="*/ 1186004 w 1244851"/>
                <a:gd name="connsiteY12" fmla="*/ 1756372 h 1973655"/>
                <a:gd name="connsiteX13" fmla="*/ 1244851 w 1244851"/>
                <a:gd name="connsiteY13" fmla="*/ 1973655 h 1973655"/>
                <a:gd name="connsiteX14" fmla="*/ 1099996 w 1244851"/>
                <a:gd name="connsiteY14" fmla="*/ 1883121 h 1973655"/>
                <a:gd name="connsiteX15" fmla="*/ 1041149 w 1244851"/>
                <a:gd name="connsiteY15" fmla="*/ 1756372 h 1973655"/>
                <a:gd name="connsiteX16" fmla="*/ 914400 w 1244851"/>
                <a:gd name="connsiteY16" fmla="*/ 1425921 h 1973655"/>
                <a:gd name="connsiteX17" fmla="*/ 828392 w 1244851"/>
                <a:gd name="connsiteY17" fmla="*/ 1226744 h 1973655"/>
                <a:gd name="connsiteX18" fmla="*/ 778598 w 1244851"/>
                <a:gd name="connsiteY18" fmla="*/ 1086416 h 1973655"/>
                <a:gd name="connsiteX19" fmla="*/ 679010 w 1244851"/>
                <a:gd name="connsiteY19" fmla="*/ 914400 h 1973655"/>
                <a:gd name="connsiteX20" fmla="*/ 574895 w 1244851"/>
                <a:gd name="connsiteY20" fmla="*/ 733331 h 1973655"/>
                <a:gd name="connsiteX21" fmla="*/ 457200 w 1244851"/>
                <a:gd name="connsiteY21" fmla="*/ 611109 h 1973655"/>
                <a:gd name="connsiteX22" fmla="*/ 375719 w 1244851"/>
                <a:gd name="connsiteY22" fmla="*/ 579422 h 1973655"/>
                <a:gd name="connsiteX23" fmla="*/ 239917 w 1244851"/>
                <a:gd name="connsiteY23" fmla="*/ 561315 h 1973655"/>
                <a:gd name="connsiteX24" fmla="*/ 113168 w 1244851"/>
                <a:gd name="connsiteY24" fmla="*/ 556788 h 1973655"/>
                <a:gd name="connsiteX25" fmla="*/ 58848 w 1244851"/>
                <a:gd name="connsiteY25" fmla="*/ 579422 h 1973655"/>
                <a:gd name="connsiteX26" fmla="*/ 40741 w 1244851"/>
                <a:gd name="connsiteY26" fmla="*/ 620162 h 197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44851" h="1973655">
                  <a:moveTo>
                    <a:pt x="0" y="656376"/>
                  </a:moveTo>
                  <a:lnTo>
                    <a:pt x="104115" y="398352"/>
                  </a:lnTo>
                  <a:lnTo>
                    <a:pt x="185596" y="176542"/>
                  </a:lnTo>
                  <a:lnTo>
                    <a:pt x="276131" y="36214"/>
                  </a:lnTo>
                  <a:lnTo>
                    <a:pt x="389299" y="0"/>
                  </a:lnTo>
                  <a:lnTo>
                    <a:pt x="520574" y="27160"/>
                  </a:lnTo>
                  <a:lnTo>
                    <a:pt x="642796" y="113168"/>
                  </a:lnTo>
                  <a:lnTo>
                    <a:pt x="742384" y="316871"/>
                  </a:lnTo>
                  <a:lnTo>
                    <a:pt x="810285" y="547734"/>
                  </a:lnTo>
                  <a:lnTo>
                    <a:pt x="914400" y="823865"/>
                  </a:lnTo>
                  <a:lnTo>
                    <a:pt x="1000408" y="1122630"/>
                  </a:lnTo>
                  <a:lnTo>
                    <a:pt x="1104523" y="1471188"/>
                  </a:lnTo>
                  <a:lnTo>
                    <a:pt x="1186004" y="1756372"/>
                  </a:lnTo>
                  <a:lnTo>
                    <a:pt x="1244851" y="1973655"/>
                  </a:lnTo>
                  <a:lnTo>
                    <a:pt x="1099996" y="1883121"/>
                  </a:lnTo>
                  <a:lnTo>
                    <a:pt x="1041149" y="1756372"/>
                  </a:lnTo>
                  <a:lnTo>
                    <a:pt x="914400" y="1425921"/>
                  </a:lnTo>
                  <a:lnTo>
                    <a:pt x="828392" y="1226744"/>
                  </a:lnTo>
                  <a:lnTo>
                    <a:pt x="778598" y="1086416"/>
                  </a:lnTo>
                  <a:lnTo>
                    <a:pt x="679010" y="914400"/>
                  </a:lnTo>
                  <a:lnTo>
                    <a:pt x="574895" y="733331"/>
                  </a:lnTo>
                  <a:lnTo>
                    <a:pt x="457200" y="611109"/>
                  </a:lnTo>
                  <a:lnTo>
                    <a:pt x="375719" y="579422"/>
                  </a:lnTo>
                  <a:lnTo>
                    <a:pt x="239917" y="561315"/>
                  </a:lnTo>
                  <a:lnTo>
                    <a:pt x="113168" y="556788"/>
                  </a:lnTo>
                  <a:lnTo>
                    <a:pt x="58848" y="579422"/>
                  </a:lnTo>
                  <a:lnTo>
                    <a:pt x="40741" y="620162"/>
                  </a:lnTo>
                </a:path>
              </a:pathLst>
            </a:custGeom>
            <a:solidFill>
              <a:schemeClr val="accent3">
                <a:lumMod val="60000"/>
                <a:lumOff val="40000"/>
                <a:alpha val="2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090943" y="2688879"/>
              <a:ext cx="1407813" cy="3168713"/>
            </a:xfrm>
            <a:custGeom>
              <a:avLst/>
              <a:gdLst>
                <a:gd name="connsiteX0" fmla="*/ 9053 w 1407813"/>
                <a:gd name="connsiteY0" fmla="*/ 58848 h 3168713"/>
                <a:gd name="connsiteX1" fmla="*/ 0 w 1407813"/>
                <a:gd name="connsiteY1" fmla="*/ 3168713 h 3168713"/>
                <a:gd name="connsiteX2" fmla="*/ 117695 w 1407813"/>
                <a:gd name="connsiteY2" fmla="*/ 3114392 h 3168713"/>
                <a:gd name="connsiteX3" fmla="*/ 276130 w 1407813"/>
                <a:gd name="connsiteY3" fmla="*/ 3041965 h 3168713"/>
                <a:gd name="connsiteX4" fmla="*/ 389299 w 1407813"/>
                <a:gd name="connsiteY4" fmla="*/ 2919743 h 3168713"/>
                <a:gd name="connsiteX5" fmla="*/ 529627 w 1407813"/>
                <a:gd name="connsiteY5" fmla="*/ 2756780 h 3168713"/>
                <a:gd name="connsiteX6" fmla="*/ 656376 w 1407813"/>
                <a:gd name="connsiteY6" fmla="*/ 2580238 h 3168713"/>
                <a:gd name="connsiteX7" fmla="*/ 760491 w 1407813"/>
                <a:gd name="connsiteY7" fmla="*/ 2308634 h 3168713"/>
                <a:gd name="connsiteX8" fmla="*/ 937033 w 1407813"/>
                <a:gd name="connsiteY8" fmla="*/ 1905755 h 3168713"/>
                <a:gd name="connsiteX9" fmla="*/ 1059255 w 1407813"/>
                <a:gd name="connsiteY9" fmla="*/ 1575303 h 3168713"/>
                <a:gd name="connsiteX10" fmla="*/ 1190530 w 1407813"/>
                <a:gd name="connsiteY10" fmla="*/ 1240325 h 3168713"/>
                <a:gd name="connsiteX11" fmla="*/ 1326332 w 1407813"/>
                <a:gd name="connsiteY11" fmla="*/ 887240 h 3168713"/>
                <a:gd name="connsiteX12" fmla="*/ 1407813 w 1407813"/>
                <a:gd name="connsiteY12" fmla="*/ 606582 h 3168713"/>
                <a:gd name="connsiteX13" fmla="*/ 1358019 w 1407813"/>
                <a:gd name="connsiteY13" fmla="*/ 357612 h 3168713"/>
                <a:gd name="connsiteX14" fmla="*/ 1299172 w 1407813"/>
                <a:gd name="connsiteY14" fmla="*/ 217283 h 3168713"/>
                <a:gd name="connsiteX15" fmla="*/ 1190530 w 1407813"/>
                <a:gd name="connsiteY15" fmla="*/ 90535 h 3168713"/>
                <a:gd name="connsiteX16" fmla="*/ 1104522 w 1407813"/>
                <a:gd name="connsiteY16" fmla="*/ 31687 h 3168713"/>
                <a:gd name="connsiteX17" fmla="*/ 1018514 w 1407813"/>
                <a:gd name="connsiteY17" fmla="*/ 0 h 3168713"/>
                <a:gd name="connsiteX18" fmla="*/ 914400 w 1407813"/>
                <a:gd name="connsiteY18" fmla="*/ 22634 h 3168713"/>
                <a:gd name="connsiteX19" fmla="*/ 823865 w 1407813"/>
                <a:gd name="connsiteY19" fmla="*/ 108642 h 3168713"/>
                <a:gd name="connsiteX20" fmla="*/ 728804 w 1407813"/>
                <a:gd name="connsiteY20" fmla="*/ 276131 h 3168713"/>
                <a:gd name="connsiteX21" fmla="*/ 692590 w 1407813"/>
                <a:gd name="connsiteY21" fmla="*/ 411933 h 3168713"/>
                <a:gd name="connsiteX22" fmla="*/ 615635 w 1407813"/>
                <a:gd name="connsiteY22" fmla="*/ 620163 h 3168713"/>
                <a:gd name="connsiteX23" fmla="*/ 534154 w 1407813"/>
                <a:gd name="connsiteY23" fmla="*/ 896293 h 3168713"/>
                <a:gd name="connsiteX24" fmla="*/ 470780 w 1407813"/>
                <a:gd name="connsiteY24" fmla="*/ 1018515 h 3168713"/>
                <a:gd name="connsiteX25" fmla="*/ 407406 w 1407813"/>
                <a:gd name="connsiteY25" fmla="*/ 1099996 h 3168713"/>
                <a:gd name="connsiteX26" fmla="*/ 348558 w 1407813"/>
                <a:gd name="connsiteY26" fmla="*/ 1136210 h 3168713"/>
                <a:gd name="connsiteX27" fmla="*/ 285184 w 1407813"/>
                <a:gd name="connsiteY27" fmla="*/ 1118103 h 3168713"/>
                <a:gd name="connsiteX28" fmla="*/ 230863 w 1407813"/>
                <a:gd name="connsiteY28" fmla="*/ 1050202 h 3168713"/>
                <a:gd name="connsiteX29" fmla="*/ 190122 w 1407813"/>
                <a:gd name="connsiteY29" fmla="*/ 792178 h 3168713"/>
                <a:gd name="connsiteX30" fmla="*/ 153908 w 1407813"/>
                <a:gd name="connsiteY30" fmla="*/ 561315 h 3168713"/>
                <a:gd name="connsiteX31" fmla="*/ 122221 w 1407813"/>
                <a:gd name="connsiteY31" fmla="*/ 344032 h 3168713"/>
                <a:gd name="connsiteX32" fmla="*/ 90534 w 1407813"/>
                <a:gd name="connsiteY32" fmla="*/ 176543 h 3168713"/>
                <a:gd name="connsiteX33" fmla="*/ 9053 w 1407813"/>
                <a:gd name="connsiteY33" fmla="*/ 58848 h 316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07813" h="3168713">
                  <a:moveTo>
                    <a:pt x="9053" y="58848"/>
                  </a:moveTo>
                  <a:cubicBezTo>
                    <a:pt x="6035" y="1095470"/>
                    <a:pt x="3018" y="2132091"/>
                    <a:pt x="0" y="3168713"/>
                  </a:cubicBezTo>
                  <a:lnTo>
                    <a:pt x="117695" y="3114392"/>
                  </a:lnTo>
                  <a:lnTo>
                    <a:pt x="276130" y="3041965"/>
                  </a:lnTo>
                  <a:lnTo>
                    <a:pt x="389299" y="2919743"/>
                  </a:lnTo>
                  <a:lnTo>
                    <a:pt x="529627" y="2756780"/>
                  </a:lnTo>
                  <a:lnTo>
                    <a:pt x="656376" y="2580238"/>
                  </a:lnTo>
                  <a:lnTo>
                    <a:pt x="760491" y="2308634"/>
                  </a:lnTo>
                  <a:lnTo>
                    <a:pt x="937033" y="1905755"/>
                  </a:lnTo>
                  <a:lnTo>
                    <a:pt x="1059255" y="1575303"/>
                  </a:lnTo>
                  <a:lnTo>
                    <a:pt x="1190530" y="1240325"/>
                  </a:lnTo>
                  <a:lnTo>
                    <a:pt x="1326332" y="887240"/>
                  </a:lnTo>
                  <a:lnTo>
                    <a:pt x="1407813" y="606582"/>
                  </a:lnTo>
                  <a:lnTo>
                    <a:pt x="1358019" y="357612"/>
                  </a:lnTo>
                  <a:lnTo>
                    <a:pt x="1299172" y="217283"/>
                  </a:lnTo>
                  <a:lnTo>
                    <a:pt x="1190530" y="90535"/>
                  </a:lnTo>
                  <a:lnTo>
                    <a:pt x="1104522" y="31687"/>
                  </a:lnTo>
                  <a:lnTo>
                    <a:pt x="1018514" y="0"/>
                  </a:lnTo>
                  <a:lnTo>
                    <a:pt x="914400" y="22634"/>
                  </a:lnTo>
                  <a:lnTo>
                    <a:pt x="823865" y="108642"/>
                  </a:lnTo>
                  <a:lnTo>
                    <a:pt x="728804" y="276131"/>
                  </a:lnTo>
                  <a:lnTo>
                    <a:pt x="692590" y="411933"/>
                  </a:lnTo>
                  <a:lnTo>
                    <a:pt x="615635" y="620163"/>
                  </a:lnTo>
                  <a:lnTo>
                    <a:pt x="534154" y="896293"/>
                  </a:lnTo>
                  <a:lnTo>
                    <a:pt x="470780" y="1018515"/>
                  </a:lnTo>
                  <a:lnTo>
                    <a:pt x="407406" y="1099996"/>
                  </a:lnTo>
                  <a:lnTo>
                    <a:pt x="348558" y="1136210"/>
                  </a:lnTo>
                  <a:lnTo>
                    <a:pt x="285184" y="1118103"/>
                  </a:lnTo>
                  <a:lnTo>
                    <a:pt x="230863" y="1050202"/>
                  </a:lnTo>
                  <a:lnTo>
                    <a:pt x="190122" y="792178"/>
                  </a:lnTo>
                  <a:lnTo>
                    <a:pt x="153908" y="561315"/>
                  </a:lnTo>
                  <a:lnTo>
                    <a:pt x="122221" y="344032"/>
                  </a:lnTo>
                  <a:lnTo>
                    <a:pt x="90534" y="176543"/>
                  </a:lnTo>
                  <a:lnTo>
                    <a:pt x="9053" y="58848"/>
                  </a:lnTo>
                  <a:close/>
                </a:path>
              </a:pathLst>
            </a:cu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721382" y="2747727"/>
              <a:ext cx="430040" cy="3096285"/>
            </a:xfrm>
            <a:custGeom>
              <a:avLst/>
              <a:gdLst>
                <a:gd name="connsiteX0" fmla="*/ 4527 w 430040"/>
                <a:gd name="connsiteY0" fmla="*/ 683536 h 3096285"/>
                <a:gd name="connsiteX1" fmla="*/ 0 w 430040"/>
                <a:gd name="connsiteY1" fmla="*/ 2965010 h 3096285"/>
                <a:gd name="connsiteX2" fmla="*/ 113168 w 430040"/>
                <a:gd name="connsiteY2" fmla="*/ 3005750 h 3096285"/>
                <a:gd name="connsiteX3" fmla="*/ 280658 w 430040"/>
                <a:gd name="connsiteY3" fmla="*/ 3055544 h 3096285"/>
                <a:gd name="connsiteX4" fmla="*/ 411933 w 430040"/>
                <a:gd name="connsiteY4" fmla="*/ 3096285 h 3096285"/>
                <a:gd name="connsiteX5" fmla="*/ 430040 w 430040"/>
                <a:gd name="connsiteY5" fmla="*/ 0 h 3096285"/>
                <a:gd name="connsiteX6" fmla="*/ 353085 w 430040"/>
                <a:gd name="connsiteY6" fmla="*/ 72427 h 3096285"/>
                <a:gd name="connsiteX7" fmla="*/ 303291 w 430040"/>
                <a:gd name="connsiteY7" fmla="*/ 190123 h 3096285"/>
                <a:gd name="connsiteX8" fmla="*/ 244444 w 430040"/>
                <a:gd name="connsiteY8" fmla="*/ 316871 h 3096285"/>
                <a:gd name="connsiteX9" fmla="*/ 194650 w 430040"/>
                <a:gd name="connsiteY9" fmla="*/ 434566 h 3096285"/>
                <a:gd name="connsiteX10" fmla="*/ 126749 w 430040"/>
                <a:gd name="connsiteY10" fmla="*/ 565841 h 3096285"/>
                <a:gd name="connsiteX11" fmla="*/ 81481 w 430040"/>
                <a:gd name="connsiteY11" fmla="*/ 638269 h 3096285"/>
                <a:gd name="connsiteX12" fmla="*/ 4527 w 430040"/>
                <a:gd name="connsiteY12" fmla="*/ 683536 h 309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040" h="3096285">
                  <a:moveTo>
                    <a:pt x="4527" y="683536"/>
                  </a:moveTo>
                  <a:lnTo>
                    <a:pt x="0" y="2965010"/>
                  </a:lnTo>
                  <a:lnTo>
                    <a:pt x="113168" y="3005750"/>
                  </a:lnTo>
                  <a:lnTo>
                    <a:pt x="280658" y="3055544"/>
                  </a:lnTo>
                  <a:lnTo>
                    <a:pt x="411933" y="3096285"/>
                  </a:lnTo>
                  <a:lnTo>
                    <a:pt x="430040" y="0"/>
                  </a:lnTo>
                  <a:lnTo>
                    <a:pt x="353085" y="72427"/>
                  </a:lnTo>
                  <a:lnTo>
                    <a:pt x="303291" y="190123"/>
                  </a:lnTo>
                  <a:lnTo>
                    <a:pt x="244444" y="316871"/>
                  </a:lnTo>
                  <a:lnTo>
                    <a:pt x="194650" y="434566"/>
                  </a:lnTo>
                  <a:lnTo>
                    <a:pt x="126749" y="565841"/>
                  </a:lnTo>
                  <a:lnTo>
                    <a:pt x="81481" y="638269"/>
                  </a:lnTo>
                  <a:lnTo>
                    <a:pt x="4527" y="683536"/>
                  </a:lnTo>
                  <a:close/>
                </a:path>
              </a:pathLst>
            </a:custGeom>
            <a:solidFill>
              <a:schemeClr val="accent4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848911" y="1421813"/>
              <a:ext cx="449272" cy="200851"/>
            </a:xfrm>
            <a:custGeom>
              <a:avLst/>
              <a:gdLst>
                <a:gd name="connsiteX0" fmla="*/ 0 w 449272"/>
                <a:gd name="connsiteY0" fmla="*/ 0 h 200851"/>
                <a:gd name="connsiteX1" fmla="*/ 10571 w 449272"/>
                <a:gd name="connsiteY1" fmla="*/ 200851 h 200851"/>
                <a:gd name="connsiteX2" fmla="*/ 449272 w 449272"/>
                <a:gd name="connsiteY2" fmla="*/ 200851 h 200851"/>
                <a:gd name="connsiteX3" fmla="*/ 443986 w 449272"/>
                <a:gd name="connsiteY3" fmla="*/ 0 h 200851"/>
                <a:gd name="connsiteX4" fmla="*/ 0 w 449272"/>
                <a:gd name="connsiteY4" fmla="*/ 0 h 20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272" h="200851">
                  <a:moveTo>
                    <a:pt x="0" y="0"/>
                  </a:moveTo>
                  <a:lnTo>
                    <a:pt x="10571" y="200851"/>
                  </a:lnTo>
                  <a:lnTo>
                    <a:pt x="449272" y="200851"/>
                  </a:lnTo>
                  <a:lnTo>
                    <a:pt x="4439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414465" y="1416527"/>
              <a:ext cx="443986" cy="216708"/>
            </a:xfrm>
            <a:custGeom>
              <a:avLst/>
              <a:gdLst>
                <a:gd name="connsiteX0" fmla="*/ 0 w 443986"/>
                <a:gd name="connsiteY0" fmla="*/ 0 h 216708"/>
                <a:gd name="connsiteX1" fmla="*/ 15856 w 443986"/>
                <a:gd name="connsiteY1" fmla="*/ 216708 h 216708"/>
                <a:gd name="connsiteX2" fmla="*/ 443986 w 443986"/>
                <a:gd name="connsiteY2" fmla="*/ 216708 h 216708"/>
                <a:gd name="connsiteX3" fmla="*/ 443986 w 443986"/>
                <a:gd name="connsiteY3" fmla="*/ 10571 h 216708"/>
                <a:gd name="connsiteX4" fmla="*/ 0 w 443986"/>
                <a:gd name="connsiteY4" fmla="*/ 0 h 21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86" h="216708">
                  <a:moveTo>
                    <a:pt x="0" y="0"/>
                  </a:moveTo>
                  <a:lnTo>
                    <a:pt x="15856" y="216708"/>
                  </a:lnTo>
                  <a:lnTo>
                    <a:pt x="443986" y="216708"/>
                  </a:lnTo>
                  <a:lnTo>
                    <a:pt x="443986" y="10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06446" y="1416527"/>
              <a:ext cx="433415" cy="227279"/>
            </a:xfrm>
            <a:custGeom>
              <a:avLst/>
              <a:gdLst>
                <a:gd name="connsiteX0" fmla="*/ 0 w 433415"/>
                <a:gd name="connsiteY0" fmla="*/ 0 h 227279"/>
                <a:gd name="connsiteX1" fmla="*/ 10571 w 433415"/>
                <a:gd name="connsiteY1" fmla="*/ 211422 h 227279"/>
                <a:gd name="connsiteX2" fmla="*/ 433415 w 433415"/>
                <a:gd name="connsiteY2" fmla="*/ 227279 h 227279"/>
                <a:gd name="connsiteX3" fmla="*/ 422844 w 433415"/>
                <a:gd name="connsiteY3" fmla="*/ 10571 h 227279"/>
                <a:gd name="connsiteX4" fmla="*/ 0 w 433415"/>
                <a:gd name="connsiteY4" fmla="*/ 0 h 2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415" h="227279">
                  <a:moveTo>
                    <a:pt x="0" y="0"/>
                  </a:moveTo>
                  <a:lnTo>
                    <a:pt x="10571" y="211422"/>
                  </a:lnTo>
                  <a:lnTo>
                    <a:pt x="433415" y="227279"/>
                  </a:lnTo>
                  <a:lnTo>
                    <a:pt x="422844" y="10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663917" y="2545429"/>
              <a:ext cx="1252675" cy="1445161"/>
            </a:xfrm>
            <a:custGeom>
              <a:avLst/>
              <a:gdLst>
                <a:gd name="connsiteX0" fmla="*/ 0 w 1252675"/>
                <a:gd name="connsiteY0" fmla="*/ 160772 h 1445161"/>
                <a:gd name="connsiteX1" fmla="*/ 116282 w 1252675"/>
                <a:gd name="connsiteY1" fmla="*/ 12777 h 1445161"/>
                <a:gd name="connsiteX2" fmla="*/ 354132 w 1252675"/>
                <a:gd name="connsiteY2" fmla="*/ 23348 h 1445161"/>
                <a:gd name="connsiteX3" fmla="*/ 539126 w 1252675"/>
                <a:gd name="connsiteY3" fmla="*/ 150201 h 1445161"/>
                <a:gd name="connsiteX4" fmla="*/ 713549 w 1252675"/>
                <a:gd name="connsiteY4" fmla="*/ 409193 h 1445161"/>
                <a:gd name="connsiteX5" fmla="*/ 877401 w 1252675"/>
                <a:gd name="connsiteY5" fmla="*/ 763325 h 1445161"/>
                <a:gd name="connsiteX6" fmla="*/ 977826 w 1252675"/>
                <a:gd name="connsiteY6" fmla="*/ 1048744 h 1445161"/>
                <a:gd name="connsiteX7" fmla="*/ 1078252 w 1252675"/>
                <a:gd name="connsiteY7" fmla="*/ 1286594 h 1445161"/>
                <a:gd name="connsiteX8" fmla="*/ 1252675 w 1252675"/>
                <a:gd name="connsiteY8" fmla="*/ 1445161 h 14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675" h="1445161">
                  <a:moveTo>
                    <a:pt x="0" y="160772"/>
                  </a:moveTo>
                  <a:cubicBezTo>
                    <a:pt x="28630" y="98226"/>
                    <a:pt x="57260" y="35681"/>
                    <a:pt x="116282" y="12777"/>
                  </a:cubicBezTo>
                  <a:cubicBezTo>
                    <a:pt x="175304" y="-10127"/>
                    <a:pt x="283658" y="444"/>
                    <a:pt x="354132" y="23348"/>
                  </a:cubicBezTo>
                  <a:cubicBezTo>
                    <a:pt x="424606" y="46252"/>
                    <a:pt x="479223" y="85894"/>
                    <a:pt x="539126" y="150201"/>
                  </a:cubicBezTo>
                  <a:cubicBezTo>
                    <a:pt x="599029" y="214508"/>
                    <a:pt x="657170" y="307006"/>
                    <a:pt x="713549" y="409193"/>
                  </a:cubicBezTo>
                  <a:cubicBezTo>
                    <a:pt x="769928" y="511380"/>
                    <a:pt x="833355" y="656733"/>
                    <a:pt x="877401" y="763325"/>
                  </a:cubicBezTo>
                  <a:cubicBezTo>
                    <a:pt x="921447" y="869917"/>
                    <a:pt x="944351" y="961533"/>
                    <a:pt x="977826" y="1048744"/>
                  </a:cubicBezTo>
                  <a:cubicBezTo>
                    <a:pt x="1011301" y="1135955"/>
                    <a:pt x="1032444" y="1220525"/>
                    <a:pt x="1078252" y="1286594"/>
                  </a:cubicBezTo>
                  <a:cubicBezTo>
                    <a:pt x="1124060" y="1352663"/>
                    <a:pt x="1188367" y="1398912"/>
                    <a:pt x="1252675" y="1445161"/>
                  </a:cubicBezTo>
                </a:path>
              </a:pathLst>
            </a:custGeom>
            <a:ln w="22225">
              <a:solidFill>
                <a:schemeClr val="accent2">
                  <a:lumMod val="40000"/>
                  <a:lumOff val="60000"/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2333549" y="1492301"/>
            <a:ext cx="365760" cy="14630"/>
          </a:xfrm>
          <a:custGeom>
            <a:avLst/>
            <a:gdLst>
              <a:gd name="connsiteX0" fmla="*/ 0 w 365760"/>
              <a:gd name="connsiteY0" fmla="*/ 0 h 14630"/>
              <a:gd name="connsiteX1" fmla="*/ 365760 w 365760"/>
              <a:gd name="connsiteY1" fmla="*/ 14630 h 1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14630">
                <a:moveTo>
                  <a:pt x="0" y="0"/>
                </a:moveTo>
                <a:lnTo>
                  <a:pt x="365760" y="14630"/>
                </a:lnTo>
              </a:path>
            </a:pathLst>
          </a:custGeom>
          <a:ln w="19050">
            <a:solidFill>
              <a:schemeClr val="accent2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9822160">
            <a:off x="1004584" y="100790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Precip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822160">
            <a:off x="1649844" y="100790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potET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822160">
            <a:off x="2310333" y="100790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actET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9822160">
            <a:off x="2762302" y="97062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Surplus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822160">
            <a:off x="3301987" y="95944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Deficit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4238" y="942277"/>
            <a:ext cx="1303562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Soil moisture</a:t>
            </a:r>
          </a:p>
          <a:p>
            <a:pPr>
              <a:lnSpc>
                <a:spcPts val="16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  (-)         (+)</a:t>
            </a:r>
            <a:endParaRPr lang="en-US" sz="16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615650" y="5562600"/>
                <a:ext cx="3299749" cy="763094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𝐴𝑃𝑊𝐿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𝑃𝑟𝑒𝑐𝑖𝑝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𝑝𝑜𝑡𝐸𝑇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50" y="5562600"/>
                <a:ext cx="3299749" cy="7630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3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Soil Water </a:t>
            </a:r>
            <a:r>
              <a:rPr lang="en-US" sz="4000" dirty="0" smtClean="0"/>
              <a:t>Balance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6294" y="650415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Thornthwaite</a:t>
            </a:r>
            <a:r>
              <a:rPr lang="en-US" i="1" dirty="0" smtClean="0"/>
              <a:t> and Mather, 1957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t="8284" r="39196" b="10792"/>
          <a:stretch/>
        </p:blipFill>
        <p:spPr>
          <a:xfrm rot="5400000">
            <a:off x="2519416" y="133451"/>
            <a:ext cx="2971800" cy="677216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63343" r="20477" b="15697"/>
          <a:stretch/>
        </p:blipFill>
        <p:spPr bwMode="auto">
          <a:xfrm rot="16200000">
            <a:off x="6035350" y="3065107"/>
            <a:ext cx="4497356" cy="11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1652635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Accumulated Potential Water Loss (APWL), in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782199" y="3334867"/>
            <a:ext cx="423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Soil Moisture Capacity, in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Initial version… Excel macro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915918"/>
            <a:ext cx="6429376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09675" y="6096000"/>
            <a:ext cx="6867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Dripps</a:t>
            </a:r>
            <a:r>
              <a:rPr lang="en-US" sz="1400" dirty="0"/>
              <a:t>, W., 2003, The spatial and temporal variability of groundwater recharge within the Trout Lake basin of northern Wisconsin: United States -- Wisconsin, The University of Wisconsin - Madison.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11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Current version: ported to Fortran 95/2003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2819400"/>
            <a:ext cx="263565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Co-conspirators:</a:t>
            </a:r>
          </a:p>
          <a:p>
            <a:endParaRPr lang="en-US" sz="2800" dirty="0"/>
          </a:p>
          <a:p>
            <a:r>
              <a:rPr lang="en-US" sz="2800" dirty="0" smtClean="0"/>
              <a:t>Wes </a:t>
            </a:r>
            <a:r>
              <a:rPr lang="en-US" sz="2800" dirty="0" err="1" smtClean="0"/>
              <a:t>Dripps</a:t>
            </a:r>
            <a:endParaRPr lang="en-US" sz="2800" dirty="0" smtClean="0"/>
          </a:p>
          <a:p>
            <a:r>
              <a:rPr lang="en-US" sz="2800" dirty="0" smtClean="0"/>
              <a:t>Randy Hunt</a:t>
            </a:r>
          </a:p>
          <a:p>
            <a:r>
              <a:rPr lang="en-US" sz="2800" dirty="0" smtClean="0"/>
              <a:t>Vic </a:t>
            </a:r>
            <a:r>
              <a:rPr lang="en-US" sz="2800" dirty="0" err="1" smtClean="0"/>
              <a:t>Kelson</a:t>
            </a:r>
            <a:endParaRPr lang="en-US" sz="2800" dirty="0" smtClean="0"/>
          </a:p>
          <a:p>
            <a:r>
              <a:rPr lang="en-US" sz="2800" dirty="0" smtClean="0"/>
              <a:t>Ken Bradbury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6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15779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69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15922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0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15875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1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533400"/>
            <a:ext cx="15843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2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19600"/>
            <a:ext cx="1970088" cy="227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3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962400"/>
            <a:ext cx="2401888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174" name="AutoShape 22"/>
          <p:cNvSpPr>
            <a:spLocks/>
          </p:cNvSpPr>
          <p:nvPr/>
        </p:nvSpPr>
        <p:spPr bwMode="auto">
          <a:xfrm>
            <a:off x="3352800" y="152400"/>
            <a:ext cx="228600" cy="38862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222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75" name="Text Box 23"/>
          <p:cNvSpPr txBox="1">
            <a:spLocks noChangeArrowheads="1"/>
          </p:cNvSpPr>
          <p:nvPr/>
        </p:nvSpPr>
        <p:spPr bwMode="auto">
          <a:xfrm>
            <a:off x="3657600" y="1371600"/>
            <a:ext cx="26638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land use / land cover</a:t>
            </a:r>
          </a:p>
          <a:p>
            <a:pPr>
              <a:buFontTx/>
              <a:buChar char="•"/>
            </a:pPr>
            <a:r>
              <a:rPr lang="en-US" dirty="0"/>
              <a:t> soil hydrologic unit</a:t>
            </a:r>
          </a:p>
          <a:p>
            <a:pPr>
              <a:buFontTx/>
              <a:buChar char="•"/>
            </a:pPr>
            <a:r>
              <a:rPr lang="en-US" dirty="0"/>
              <a:t> available water content</a:t>
            </a:r>
          </a:p>
          <a:p>
            <a:pPr>
              <a:buFontTx/>
              <a:buChar char="•"/>
            </a:pPr>
            <a:r>
              <a:rPr lang="en-US" dirty="0"/>
              <a:t> D8 flow direction</a:t>
            </a:r>
          </a:p>
        </p:txBody>
      </p:sp>
      <p:pic>
        <p:nvPicPr>
          <p:cNvPr id="177176" name="Picture 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90600"/>
            <a:ext cx="15303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177" name="Text Box 25"/>
          <p:cNvSpPr txBox="1">
            <a:spLocks noChangeArrowheads="1"/>
          </p:cNvSpPr>
          <p:nvPr/>
        </p:nvSpPr>
        <p:spPr bwMode="auto">
          <a:xfrm>
            <a:off x="2667000" y="5486400"/>
            <a:ext cx="2000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tabular or gridded</a:t>
            </a:r>
          </a:p>
          <a:p>
            <a:r>
              <a:rPr lang="en-US" dirty="0" err="1"/>
              <a:t>meteorologic</a:t>
            </a:r>
            <a:r>
              <a:rPr lang="en-US" dirty="0"/>
              <a:t> data</a:t>
            </a:r>
          </a:p>
        </p:txBody>
      </p:sp>
      <p:sp>
        <p:nvSpPr>
          <p:cNvPr id="177178" name="Text Box 26"/>
          <p:cNvSpPr txBox="1">
            <a:spLocks noChangeArrowheads="1"/>
          </p:cNvSpPr>
          <p:nvPr/>
        </p:nvSpPr>
        <p:spPr bwMode="auto">
          <a:xfrm>
            <a:off x="6711950" y="74613"/>
            <a:ext cx="235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Thornthwaite</a:t>
            </a:r>
            <a:r>
              <a:rPr lang="en-US" dirty="0"/>
              <a:t>-Mather </a:t>
            </a:r>
          </a:p>
          <a:p>
            <a:pPr algn="ctr"/>
            <a:r>
              <a:rPr lang="en-US" dirty="0"/>
              <a:t>soil-moisture </a:t>
            </a:r>
          </a:p>
          <a:p>
            <a:pPr algn="ctr"/>
            <a:r>
              <a:rPr lang="en-US" dirty="0"/>
              <a:t>retention tables</a:t>
            </a:r>
          </a:p>
        </p:txBody>
      </p:sp>
      <p:sp>
        <p:nvSpPr>
          <p:cNvPr id="177179" name="Text Box 27"/>
          <p:cNvSpPr txBox="1">
            <a:spLocks noChangeArrowheads="1"/>
          </p:cNvSpPr>
          <p:nvPr/>
        </p:nvSpPr>
        <p:spPr bwMode="auto">
          <a:xfrm>
            <a:off x="4724400" y="4038600"/>
            <a:ext cx="1260475" cy="650875"/>
          </a:xfrm>
          <a:prstGeom prst="rect">
            <a:avLst/>
          </a:prstGeom>
          <a:solidFill>
            <a:srgbClr val="808080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SWB</a:t>
            </a:r>
          </a:p>
        </p:txBody>
      </p:sp>
      <p:cxnSp>
        <p:nvCxnSpPr>
          <p:cNvPr id="177185" name="AutoShape 33"/>
          <p:cNvCxnSpPr>
            <a:cxnSpLocks noChangeShapeType="1"/>
            <a:stCxn id="177175" idx="2"/>
            <a:endCxn id="177179" idx="0"/>
          </p:cNvCxnSpPr>
          <p:nvPr/>
        </p:nvCxnSpPr>
        <p:spPr bwMode="auto">
          <a:xfrm rot="16200000" flipH="1">
            <a:off x="4433888" y="3117850"/>
            <a:ext cx="1476375" cy="365125"/>
          </a:xfrm>
          <a:prstGeom prst="curvedConnector3">
            <a:avLst>
              <a:gd name="adj1" fmla="val 45694"/>
            </a:avLst>
          </a:prstGeom>
          <a:noFill/>
          <a:ln w="31750">
            <a:solidFill>
              <a:schemeClr val="bg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186" name="AutoShape 34"/>
          <p:cNvCxnSpPr>
            <a:cxnSpLocks noChangeShapeType="1"/>
            <a:stCxn id="177176" idx="1"/>
            <a:endCxn id="177179" idx="0"/>
          </p:cNvCxnSpPr>
          <p:nvPr/>
        </p:nvCxnSpPr>
        <p:spPr bwMode="auto">
          <a:xfrm rot="10800000" flipV="1">
            <a:off x="5354638" y="2324100"/>
            <a:ext cx="1731962" cy="1714500"/>
          </a:xfrm>
          <a:prstGeom prst="curvedConnector2">
            <a:avLst/>
          </a:prstGeom>
          <a:noFill/>
          <a:ln w="31750">
            <a:solidFill>
              <a:schemeClr val="bg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187" name="AutoShape 35"/>
          <p:cNvCxnSpPr>
            <a:cxnSpLocks noChangeShapeType="1"/>
            <a:stCxn id="177172" idx="3"/>
            <a:endCxn id="177179" idx="1"/>
          </p:cNvCxnSpPr>
          <p:nvPr/>
        </p:nvCxnSpPr>
        <p:spPr bwMode="auto">
          <a:xfrm flipV="1">
            <a:off x="2579688" y="4364038"/>
            <a:ext cx="2144712" cy="1193800"/>
          </a:xfrm>
          <a:prstGeom prst="curvedConnector3">
            <a:avLst>
              <a:gd name="adj1" fmla="val 37380"/>
            </a:avLst>
          </a:prstGeom>
          <a:noFill/>
          <a:ln w="31750">
            <a:solidFill>
              <a:schemeClr val="bg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7188" name="AutoShape 36"/>
          <p:cNvSpPr>
            <a:spLocks noChangeArrowheads="1"/>
          </p:cNvSpPr>
          <p:nvPr/>
        </p:nvSpPr>
        <p:spPr bwMode="auto">
          <a:xfrm rot="5400000">
            <a:off x="5273675" y="4730750"/>
            <a:ext cx="914400" cy="11430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737</TotalTime>
  <Words>524</Words>
  <Application>Microsoft Office PowerPoint</Application>
  <PresentationFormat>On-screen Show (4:3)</PresentationFormat>
  <Paragraphs>98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Metro</vt:lpstr>
      <vt:lpstr>Soil Water Balance Model - July 18, 2011 Steve Westenbroek – Middleton, WI </vt:lpstr>
      <vt:lpstr>Soil Water Balance (swb)</vt:lpstr>
      <vt:lpstr>Thornthwaite-Mather approach</vt:lpstr>
      <vt:lpstr>Thornthwaite-Mather approach</vt:lpstr>
      <vt:lpstr>Soil Water Accounting</vt:lpstr>
      <vt:lpstr>Soil Water Balance</vt:lpstr>
      <vt:lpstr>Initial version… Excel macro</vt:lpstr>
      <vt:lpstr>Current version: ported to Fortran 95/2003</vt:lpstr>
      <vt:lpstr>PowerPoint Presentation</vt:lpstr>
      <vt:lpstr>PowerPoint Presentation</vt:lpstr>
      <vt:lpstr>Land cover as interpreted from survey records ~ 1820’s through 1850’s</vt:lpstr>
      <vt:lpstr>Land cover – National Land Cover Dataset (1992)</vt:lpstr>
      <vt:lpstr>Mean Annual Recharge: 1900-2000</vt:lpstr>
      <vt:lpstr>Mean Annual Recharge: 1900-2000</vt:lpstr>
      <vt:lpstr>Mean Annual Recharge: 1901-2000</vt:lpstr>
      <vt:lpstr>Projected precipitation trends: Lake Michigan Basin</vt:lpstr>
      <vt:lpstr>Projected recharge trends: Lake Michigan Basin</vt:lpstr>
      <vt:lpstr>Projected recharge trends: Lake Michigan Basin</vt:lpstr>
      <vt:lpstr>PowerPoint Presentation</vt:lpstr>
      <vt:lpstr>Calibration of SWB snow parameters</vt:lpstr>
      <vt:lpstr>Initial SWB-derived recharge</vt:lpstr>
      <vt:lpstr>Initial SWB-derived recharge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SWB Brownbag - July 18, 2011 Steve Westenbroek -</dc:title>
  <dc:creator>Westenbroek, Stephen M.</dc:creator>
  <cp:keywords>SWB</cp:keywords>
  <cp:lastModifiedBy>Westenbroek, Stephen M.</cp:lastModifiedBy>
  <cp:revision>64</cp:revision>
  <dcterms:created xsi:type="dcterms:W3CDTF">2011-07-13T21:53:24Z</dcterms:created>
  <dcterms:modified xsi:type="dcterms:W3CDTF">2011-07-18T16:12:00Z</dcterms:modified>
</cp:coreProperties>
</file>